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75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6D8D5E-6546-4F8D-8748-E2B346933495}"/>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C63D5B0-615D-4714-AA36-DF0FFDB620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FBA13C06-E8C3-40CF-B253-7B5858187FA0}"/>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5" name="Espace réservé du pied de page 4">
            <a:extLst>
              <a:ext uri="{FF2B5EF4-FFF2-40B4-BE49-F238E27FC236}">
                <a16:creationId xmlns:a16="http://schemas.microsoft.com/office/drawing/2014/main" id="{B0D8D10E-EFDB-47B6-A077-E79A11320ACA}"/>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96A4F6C6-5260-4E1F-8F63-BDEF0C3DCA7A}"/>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907916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A867C2-F4B9-4355-B268-DD1DF0C05E88}"/>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8DFD50E9-CFB8-471E-A4F1-F79E7CDF38B3}"/>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6BB1BF8-97BE-4C93-AEF7-F393F3C02CAA}"/>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5" name="Espace réservé du pied de page 4">
            <a:extLst>
              <a:ext uri="{FF2B5EF4-FFF2-40B4-BE49-F238E27FC236}">
                <a16:creationId xmlns:a16="http://schemas.microsoft.com/office/drawing/2014/main" id="{D5F44E76-2678-401F-93A7-E636F5962FD3}"/>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08A047AF-C314-4370-A273-A177071DB0FC}"/>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1291915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B352C12-2C05-4E8E-9F2C-6555A8B39160}"/>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C4D77975-5FAA-4D64-87DA-068903A30728}"/>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F342CC7-BE97-4E3C-847E-6DBC44D9B805}"/>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5" name="Espace réservé du pied de page 4">
            <a:extLst>
              <a:ext uri="{FF2B5EF4-FFF2-40B4-BE49-F238E27FC236}">
                <a16:creationId xmlns:a16="http://schemas.microsoft.com/office/drawing/2014/main" id="{5408D321-603A-489E-A864-345E41E54084}"/>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BD6D466A-C49B-4A99-AF56-B909CD536CB8}"/>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580986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A5B62C-429A-4F0C-B4F7-044088C9ECC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ACAC3E5-8F40-4AC2-9C2C-BB008AAE8B9B}"/>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DA029DF-7A45-4224-A483-437247889729}"/>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5" name="Espace réservé du pied de page 4">
            <a:extLst>
              <a:ext uri="{FF2B5EF4-FFF2-40B4-BE49-F238E27FC236}">
                <a16:creationId xmlns:a16="http://schemas.microsoft.com/office/drawing/2014/main" id="{3B16CA35-0180-43F7-B18E-0157EF96D656}"/>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32AAA7EE-B190-44DB-BF7B-D0B0F8050CCB}"/>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2472579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764D5E-9CA7-4E23-AA1E-72A2125B3D1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8BD312C-BD31-4B4E-9B15-D79A90CB60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A1D7DAE5-BEB2-43B9-93F6-B22FA7AABB08}"/>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5" name="Espace réservé du pied de page 4">
            <a:extLst>
              <a:ext uri="{FF2B5EF4-FFF2-40B4-BE49-F238E27FC236}">
                <a16:creationId xmlns:a16="http://schemas.microsoft.com/office/drawing/2014/main" id="{D21AE706-C871-4932-9A3E-D03486F657C5}"/>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38EB7E89-D4C5-4A64-B7B0-1FDD589B525B}"/>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2543880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8A3EEF-8D7B-49A7-8538-533E7D8B854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6641F9B-9809-417D-809B-2674BBBD4C28}"/>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A4FD1EF1-FD3D-4800-9E7A-EBB2D59777A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C6ED7F98-8BD7-402C-A639-4624B664C063}"/>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6" name="Espace réservé du pied de page 5">
            <a:extLst>
              <a:ext uri="{FF2B5EF4-FFF2-40B4-BE49-F238E27FC236}">
                <a16:creationId xmlns:a16="http://schemas.microsoft.com/office/drawing/2014/main" id="{974B5151-AC69-47B4-856C-9915ACDA20A6}"/>
              </a:ext>
            </a:extLst>
          </p:cNvPr>
          <p:cNvSpPr>
            <a:spLocks noGrp="1"/>
          </p:cNvSpPr>
          <p:nvPr>
            <p:ph type="ftr" sz="quarter" idx="11"/>
          </p:nvPr>
        </p:nvSpPr>
        <p:spPr/>
        <p:txBody>
          <a:bodyPr/>
          <a:lstStyle/>
          <a:p>
            <a:endParaRPr lang="fr-FR" dirty="0"/>
          </a:p>
        </p:txBody>
      </p:sp>
      <p:sp>
        <p:nvSpPr>
          <p:cNvPr id="7" name="Espace réservé du numéro de diapositive 6">
            <a:extLst>
              <a:ext uri="{FF2B5EF4-FFF2-40B4-BE49-F238E27FC236}">
                <a16:creationId xmlns:a16="http://schemas.microsoft.com/office/drawing/2014/main" id="{E16D4C24-1539-4C48-AB45-11B63C474B4F}"/>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850767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2D314A-8876-4815-B8CB-264A9416E75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76EE3830-CE46-4A4F-B86F-122D605771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C5D7F95-D4D3-453C-A54F-101D5E385FFB}"/>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EBEA5790-3BAC-4D9F-8AC2-4A100D1BA2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6A74027-E521-4390-8337-3DF55645B648}"/>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B899311-9956-4DB9-BEF1-BE82B7FE8066}"/>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8" name="Espace réservé du pied de page 7">
            <a:extLst>
              <a:ext uri="{FF2B5EF4-FFF2-40B4-BE49-F238E27FC236}">
                <a16:creationId xmlns:a16="http://schemas.microsoft.com/office/drawing/2014/main" id="{0A7C75F7-F79F-4181-8719-B9CC148016A0}"/>
              </a:ext>
            </a:extLst>
          </p:cNvPr>
          <p:cNvSpPr>
            <a:spLocks noGrp="1"/>
          </p:cNvSpPr>
          <p:nvPr>
            <p:ph type="ftr" sz="quarter" idx="11"/>
          </p:nvPr>
        </p:nvSpPr>
        <p:spPr/>
        <p:txBody>
          <a:bodyPr/>
          <a:lstStyle/>
          <a:p>
            <a:endParaRPr lang="fr-FR" dirty="0"/>
          </a:p>
        </p:txBody>
      </p:sp>
      <p:sp>
        <p:nvSpPr>
          <p:cNvPr id="9" name="Espace réservé du numéro de diapositive 8">
            <a:extLst>
              <a:ext uri="{FF2B5EF4-FFF2-40B4-BE49-F238E27FC236}">
                <a16:creationId xmlns:a16="http://schemas.microsoft.com/office/drawing/2014/main" id="{91C509F4-7C13-45E9-ACE9-3B8C64867789}"/>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3307398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AB1422-8DC2-4155-BFE6-BD1ED39B807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FB9BE59B-5BA8-4895-A7DA-E7FFE7C88D8D}"/>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4" name="Espace réservé du pied de page 3">
            <a:extLst>
              <a:ext uri="{FF2B5EF4-FFF2-40B4-BE49-F238E27FC236}">
                <a16:creationId xmlns:a16="http://schemas.microsoft.com/office/drawing/2014/main" id="{02CEF354-31CA-4D58-9B42-6FAAB0BBD95E}"/>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6EA90FBC-9539-4E25-89D1-E6967C007353}"/>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2647256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C999DCB-3051-43D9-A6A7-099668F90370}"/>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3" name="Espace réservé du pied de page 2">
            <a:extLst>
              <a:ext uri="{FF2B5EF4-FFF2-40B4-BE49-F238E27FC236}">
                <a16:creationId xmlns:a16="http://schemas.microsoft.com/office/drawing/2014/main" id="{33350E69-1FB3-4AD2-B27E-3032E4053A89}"/>
              </a:ext>
            </a:extLst>
          </p:cNvPr>
          <p:cNvSpPr>
            <a:spLocks noGrp="1"/>
          </p:cNvSpPr>
          <p:nvPr>
            <p:ph type="ftr" sz="quarter" idx="1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FA4452A-4BFA-4012-B2C0-CA168BDA1768}"/>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1595643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A12D27-3258-4482-856B-86F2A5BF197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F4B3266D-627F-4543-94AF-3B7C456754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0A417738-9001-40D0-8B61-6955D3843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5368281-7FB6-42C9-BE2D-B6D60DBAF62E}"/>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6" name="Espace réservé du pied de page 5">
            <a:extLst>
              <a:ext uri="{FF2B5EF4-FFF2-40B4-BE49-F238E27FC236}">
                <a16:creationId xmlns:a16="http://schemas.microsoft.com/office/drawing/2014/main" id="{7F7B9BB3-8E96-4ECE-8A94-EEF707EE43A5}"/>
              </a:ext>
            </a:extLst>
          </p:cNvPr>
          <p:cNvSpPr>
            <a:spLocks noGrp="1"/>
          </p:cNvSpPr>
          <p:nvPr>
            <p:ph type="ftr" sz="quarter" idx="11"/>
          </p:nvPr>
        </p:nvSpPr>
        <p:spPr/>
        <p:txBody>
          <a:bodyPr/>
          <a:lstStyle/>
          <a:p>
            <a:endParaRPr lang="fr-FR" dirty="0"/>
          </a:p>
        </p:txBody>
      </p:sp>
      <p:sp>
        <p:nvSpPr>
          <p:cNvPr id="7" name="Espace réservé du numéro de diapositive 6">
            <a:extLst>
              <a:ext uri="{FF2B5EF4-FFF2-40B4-BE49-F238E27FC236}">
                <a16:creationId xmlns:a16="http://schemas.microsoft.com/office/drawing/2014/main" id="{590480A4-A0A8-44F2-8F0F-4DB8D82FA2D2}"/>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619881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6957D9-EA5C-4A7A-8A08-CC5F501A8E8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E1D63648-9606-4873-B1C0-DE8C50CACF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88E3AAC7-DCC4-4010-AE04-BBCB0F9FBC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EC4CEF1-447E-4746-9E60-8B3860CD79FD}"/>
              </a:ext>
            </a:extLst>
          </p:cNvPr>
          <p:cNvSpPr>
            <a:spLocks noGrp="1"/>
          </p:cNvSpPr>
          <p:nvPr>
            <p:ph type="dt" sz="half" idx="10"/>
          </p:nvPr>
        </p:nvSpPr>
        <p:spPr/>
        <p:txBody>
          <a:bodyPr/>
          <a:lstStyle/>
          <a:p>
            <a:fld id="{69BD6652-9D60-4E21-B6F2-2586CDBD9EB2}" type="datetimeFigureOut">
              <a:rPr lang="fr-FR" smtClean="0"/>
              <a:t>03/04/2024</a:t>
            </a:fld>
            <a:endParaRPr lang="fr-FR" dirty="0"/>
          </a:p>
        </p:txBody>
      </p:sp>
      <p:sp>
        <p:nvSpPr>
          <p:cNvPr id="6" name="Espace réservé du pied de page 5">
            <a:extLst>
              <a:ext uri="{FF2B5EF4-FFF2-40B4-BE49-F238E27FC236}">
                <a16:creationId xmlns:a16="http://schemas.microsoft.com/office/drawing/2014/main" id="{4511FD97-0E2B-46A5-BBE1-21C0E546BDA7}"/>
              </a:ext>
            </a:extLst>
          </p:cNvPr>
          <p:cNvSpPr>
            <a:spLocks noGrp="1"/>
          </p:cNvSpPr>
          <p:nvPr>
            <p:ph type="ftr" sz="quarter" idx="11"/>
          </p:nvPr>
        </p:nvSpPr>
        <p:spPr/>
        <p:txBody>
          <a:bodyPr/>
          <a:lstStyle/>
          <a:p>
            <a:endParaRPr lang="fr-FR" dirty="0"/>
          </a:p>
        </p:txBody>
      </p:sp>
      <p:sp>
        <p:nvSpPr>
          <p:cNvPr id="7" name="Espace réservé du numéro de diapositive 6">
            <a:extLst>
              <a:ext uri="{FF2B5EF4-FFF2-40B4-BE49-F238E27FC236}">
                <a16:creationId xmlns:a16="http://schemas.microsoft.com/office/drawing/2014/main" id="{1C549966-BCFB-4A84-BDC4-74DA1DC2CC00}"/>
              </a:ext>
            </a:extLst>
          </p:cNvPr>
          <p:cNvSpPr>
            <a:spLocks noGrp="1"/>
          </p:cNvSpPr>
          <p:nvPr>
            <p:ph type="sldNum" sz="quarter" idx="12"/>
          </p:nvPr>
        </p:nvSpPr>
        <p:spPr/>
        <p:txBody>
          <a:bodyPr/>
          <a:lstStyle/>
          <a:p>
            <a:fld id="{FD67A10E-7B0F-455C-99B9-47AC45CF46ED}" type="slidenum">
              <a:rPr lang="fr-FR" smtClean="0"/>
              <a:t>‹N°›</a:t>
            </a:fld>
            <a:endParaRPr lang="fr-FR" dirty="0"/>
          </a:p>
        </p:txBody>
      </p:sp>
    </p:spTree>
    <p:extLst>
      <p:ext uri="{BB962C8B-B14F-4D97-AF65-F5344CB8AC3E}">
        <p14:creationId xmlns:p14="http://schemas.microsoft.com/office/powerpoint/2010/main" val="872923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4C261F8-9D29-493E-B3F7-AE04770DED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31C940DC-7FB7-4B62-BC7D-F1A3E58636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8CF9D59-BBD7-4CCD-B0A0-7197724E59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BD6652-9D60-4E21-B6F2-2586CDBD9EB2}" type="datetimeFigureOut">
              <a:rPr lang="fr-FR" smtClean="0"/>
              <a:t>03/04/2024</a:t>
            </a:fld>
            <a:endParaRPr lang="fr-FR" dirty="0"/>
          </a:p>
        </p:txBody>
      </p:sp>
      <p:sp>
        <p:nvSpPr>
          <p:cNvPr id="5" name="Espace réservé du pied de page 4">
            <a:extLst>
              <a:ext uri="{FF2B5EF4-FFF2-40B4-BE49-F238E27FC236}">
                <a16:creationId xmlns:a16="http://schemas.microsoft.com/office/drawing/2014/main" id="{A78031BB-0B5E-4F87-87C2-53077BFAEC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a:extLst>
              <a:ext uri="{FF2B5EF4-FFF2-40B4-BE49-F238E27FC236}">
                <a16:creationId xmlns:a16="http://schemas.microsoft.com/office/drawing/2014/main" id="{A2562D6B-4651-43F5-AFE1-6F1AC28CFE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67A10E-7B0F-455C-99B9-47AC45CF46ED}" type="slidenum">
              <a:rPr lang="fr-FR" smtClean="0"/>
              <a:t>‹N°›</a:t>
            </a:fld>
            <a:endParaRPr lang="fr-FR" dirty="0"/>
          </a:p>
        </p:txBody>
      </p:sp>
    </p:spTree>
    <p:extLst>
      <p:ext uri="{BB962C8B-B14F-4D97-AF65-F5344CB8AC3E}">
        <p14:creationId xmlns:p14="http://schemas.microsoft.com/office/powerpoint/2010/main" val="11031712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powersimtof.com/Downloads/Book/Book%20Collection.zip" TargetMode="External"/><Relationship Id="rId3" Type="http://schemas.openxmlformats.org/officeDocument/2006/relationships/hyperlink" Target="https://stairwaypress.com/product/transfer-functions-of-switching-converters/" TargetMode="External"/><Relationship Id="rId7"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powersimtof.com/Downloads/PPTs/Starting%20with%20Elements%20-%20ver%200.32%20-%20with%20notes.pdf" TargetMode="External"/><Relationship Id="rId4" Type="http://schemas.openxmlformats.org/officeDocument/2006/relationships/hyperlink" Target="https://www.simplistechnologies.com/product/elements" TargetMode="External"/><Relationship Id="rId9" Type="http://schemas.openxmlformats.org/officeDocument/2006/relationships/hyperlink" Target="http://powersimtof.com/Downloads/Divers/Compensators%20SIMPLIS.zi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24E7E6B0-F722-4675-80C2-17EDBC36A123}"/>
              </a:ext>
            </a:extLst>
          </p:cNvPr>
          <p:cNvPicPr>
            <a:picLocks noChangeAspect="1"/>
          </p:cNvPicPr>
          <p:nvPr/>
        </p:nvPicPr>
        <p:blipFill rotWithShape="1">
          <a:blip r:embed="rId2">
            <a:extLst>
              <a:ext uri="{28A0092B-C50C-407E-A947-70E740481C1C}">
                <a14:useLocalDpi xmlns:a14="http://schemas.microsoft.com/office/drawing/2010/main" val="0"/>
              </a:ext>
            </a:extLst>
          </a:blip>
          <a:srcRect l="30769" t="10214" r="26795" b="1"/>
          <a:stretch/>
        </p:blipFill>
        <p:spPr>
          <a:xfrm>
            <a:off x="148493" y="203199"/>
            <a:ext cx="1792726" cy="2844801"/>
          </a:xfrm>
          <a:prstGeom prst="rect">
            <a:avLst/>
          </a:prstGeom>
        </p:spPr>
      </p:pic>
      <p:sp>
        <p:nvSpPr>
          <p:cNvPr id="6" name="ZoneTexte 5">
            <a:extLst>
              <a:ext uri="{FF2B5EF4-FFF2-40B4-BE49-F238E27FC236}">
                <a16:creationId xmlns:a16="http://schemas.microsoft.com/office/drawing/2014/main" id="{C1401BCF-1D74-47AC-BAB4-1EAC94132662}"/>
              </a:ext>
            </a:extLst>
          </p:cNvPr>
          <p:cNvSpPr txBox="1"/>
          <p:nvPr/>
        </p:nvSpPr>
        <p:spPr>
          <a:xfrm>
            <a:off x="2142274" y="651497"/>
            <a:ext cx="9714365" cy="3539430"/>
          </a:xfrm>
          <a:prstGeom prst="rect">
            <a:avLst/>
          </a:prstGeom>
          <a:noFill/>
        </p:spPr>
        <p:txBody>
          <a:bodyPr wrap="square" rtlCol="0">
            <a:spAutoFit/>
          </a:bodyPr>
          <a:lstStyle/>
          <a:p>
            <a:pPr algn="just"/>
            <a:r>
              <a:rPr lang="en-US" sz="1600" dirty="0"/>
              <a:t>Hi everyone, my name is Christophe Basso and I am releasing a new </a:t>
            </a:r>
            <a:r>
              <a:rPr lang="en-US" sz="1600" dirty="0">
                <a:hlinkClick r:id="rId3"/>
              </a:rPr>
              <a:t>book</a:t>
            </a:r>
            <a:r>
              <a:rPr lang="en-US" sz="1600" dirty="0"/>
              <a:t> on small-signal modeling published in June 2021. I have derived the control-to-output transfer functions of many converters, starting from simple dc-dc cells (buck, buck-boost or boost) to isolated versions like flyback or forward converters operated in voltage mode (VM), current mode (CM), quasi-resonance (QR), constant on-time (COT), constant off-time (FOT) with various operating modes like continuous conduction (CCM) or discontinuous conduction (DCM) and borderline conduction (BCM or CrM) for power-factor-corrected converters for instance. Many simulation hours mainly in SIMPLIS® using the free demonstration version Elements. Over the proposed 120+ files, some require the full professional version to operate (such as the PFCs or UC384x-based circuit for instance) the rest are 100% operating on </a:t>
            </a:r>
            <a:r>
              <a:rPr lang="en-US" sz="1600" dirty="0">
                <a:hlinkClick r:id="rId4"/>
              </a:rPr>
              <a:t>Elements</a:t>
            </a:r>
            <a:r>
              <a:rPr lang="en-US" sz="1600" dirty="0"/>
              <a:t> which is an excellent news. You have a </a:t>
            </a:r>
            <a:r>
              <a:rPr lang="en-US" sz="1600" dirty="0">
                <a:hlinkClick r:id="rId5"/>
              </a:rPr>
              <a:t>tutorial</a:t>
            </a:r>
            <a:r>
              <a:rPr lang="en-US" sz="1600" dirty="0"/>
              <a:t> I built on Elements. All application circuits come with an automated calculation window in which you enter the wanted design goals extracted from the power stage response and the program calculates the compensation elements for you. The values are available in the netlist and easily accessed from the development environment. If you are a power supply designer, you can’t miss these ready-made templates for your engineering job. Enjoy these files and let me know what you think of these examples. Thank you – Christophe Basso, May 2020.</a:t>
            </a:r>
          </a:p>
        </p:txBody>
      </p:sp>
      <p:pic>
        <p:nvPicPr>
          <p:cNvPr id="7" name="Image 6">
            <a:extLst>
              <a:ext uri="{FF2B5EF4-FFF2-40B4-BE49-F238E27FC236}">
                <a16:creationId xmlns:a16="http://schemas.microsoft.com/office/drawing/2014/main" id="{4E5B9D03-5F3D-4355-8624-18BF9D66AA03}"/>
              </a:ext>
            </a:extLst>
          </p:cNvPr>
          <p:cNvPicPr>
            <a:picLocks noChangeAspect="1"/>
          </p:cNvPicPr>
          <p:nvPr/>
        </p:nvPicPr>
        <p:blipFill>
          <a:blip r:embed="rId6"/>
          <a:stretch>
            <a:fillRect/>
          </a:stretch>
        </p:blipFill>
        <p:spPr>
          <a:xfrm>
            <a:off x="148493" y="4611077"/>
            <a:ext cx="4810706" cy="2117970"/>
          </a:xfrm>
          <a:prstGeom prst="rect">
            <a:avLst/>
          </a:prstGeom>
        </p:spPr>
      </p:pic>
      <p:sp>
        <p:nvSpPr>
          <p:cNvPr id="8" name="Rectangle 7">
            <a:extLst>
              <a:ext uri="{FF2B5EF4-FFF2-40B4-BE49-F238E27FC236}">
                <a16:creationId xmlns:a16="http://schemas.microsoft.com/office/drawing/2014/main" id="{B2D048BA-F5D0-450B-8848-056946B55184}"/>
              </a:ext>
            </a:extLst>
          </p:cNvPr>
          <p:cNvSpPr/>
          <p:nvPr/>
        </p:nvSpPr>
        <p:spPr>
          <a:xfrm>
            <a:off x="0" y="4273005"/>
            <a:ext cx="4341701" cy="307777"/>
          </a:xfrm>
          <a:prstGeom prst="rect">
            <a:avLst/>
          </a:prstGeom>
        </p:spPr>
        <p:txBody>
          <a:bodyPr wrap="none">
            <a:spAutoFit/>
          </a:bodyPr>
          <a:lstStyle/>
          <a:p>
            <a:r>
              <a:rPr lang="fr-FR" sz="1400" dirty="0">
                <a:hlinkClick r:id="rId4"/>
              </a:rPr>
              <a:t>https://www.simplistechnologies.com/product/elements</a:t>
            </a:r>
            <a:endParaRPr lang="fr-FR" sz="1400" dirty="0"/>
          </a:p>
        </p:txBody>
      </p:sp>
      <p:sp>
        <p:nvSpPr>
          <p:cNvPr id="9" name="ZoneTexte 8">
            <a:extLst>
              <a:ext uri="{FF2B5EF4-FFF2-40B4-BE49-F238E27FC236}">
                <a16:creationId xmlns:a16="http://schemas.microsoft.com/office/drawing/2014/main" id="{28BF16EF-396A-4588-A963-B44E71A10D8A}"/>
              </a:ext>
            </a:extLst>
          </p:cNvPr>
          <p:cNvSpPr txBox="1"/>
          <p:nvPr/>
        </p:nvSpPr>
        <p:spPr>
          <a:xfrm>
            <a:off x="4144184" y="85348"/>
            <a:ext cx="4622804" cy="584775"/>
          </a:xfrm>
          <a:prstGeom prst="rect">
            <a:avLst/>
          </a:prstGeom>
          <a:noFill/>
        </p:spPr>
        <p:txBody>
          <a:bodyPr wrap="none" rtlCol="0">
            <a:spAutoFit/>
          </a:bodyPr>
          <a:lstStyle/>
          <a:p>
            <a:pPr algn="ctr"/>
            <a:r>
              <a:rPr lang="en-US" b="1" dirty="0"/>
              <a:t>Transfer Functions of Switching Converters</a:t>
            </a:r>
          </a:p>
          <a:p>
            <a:pPr algn="ctr"/>
            <a:r>
              <a:rPr lang="en-US" sz="1400" dirty="0"/>
              <a:t>Fast Analytical Techniques at Work with Small-Signal Analysis</a:t>
            </a:r>
          </a:p>
        </p:txBody>
      </p:sp>
      <p:sp>
        <p:nvSpPr>
          <p:cNvPr id="11" name="ZoneTexte 10">
            <a:extLst>
              <a:ext uri="{FF2B5EF4-FFF2-40B4-BE49-F238E27FC236}">
                <a16:creationId xmlns:a16="http://schemas.microsoft.com/office/drawing/2014/main" id="{90E83E76-B382-47AC-97E2-CFB74C21C2A1}"/>
              </a:ext>
            </a:extLst>
          </p:cNvPr>
          <p:cNvSpPr txBox="1"/>
          <p:nvPr/>
        </p:nvSpPr>
        <p:spPr>
          <a:xfrm>
            <a:off x="11233789" y="6554151"/>
            <a:ext cx="958211" cy="276999"/>
          </a:xfrm>
          <a:prstGeom prst="rect">
            <a:avLst/>
          </a:prstGeom>
          <a:noFill/>
        </p:spPr>
        <p:txBody>
          <a:bodyPr wrap="none" rtlCol="0">
            <a:spAutoFit/>
          </a:bodyPr>
          <a:lstStyle/>
          <a:p>
            <a:r>
              <a:rPr lang="en-US" sz="1200" dirty="0"/>
              <a:t>Version 1.43</a:t>
            </a:r>
          </a:p>
        </p:txBody>
      </p:sp>
      <p:pic>
        <p:nvPicPr>
          <p:cNvPr id="3" name="Image 2">
            <a:extLst>
              <a:ext uri="{FF2B5EF4-FFF2-40B4-BE49-F238E27FC236}">
                <a16:creationId xmlns:a16="http://schemas.microsoft.com/office/drawing/2014/main" id="{1B1E3DC1-8A03-430F-B980-334375DE0A02}"/>
              </a:ext>
            </a:extLst>
          </p:cNvPr>
          <p:cNvPicPr>
            <a:picLocks noChangeAspect="1"/>
          </p:cNvPicPr>
          <p:nvPr/>
        </p:nvPicPr>
        <p:blipFill rotWithShape="1">
          <a:blip r:embed="rId7">
            <a:extLst>
              <a:ext uri="{28A0092B-C50C-407E-A947-70E740481C1C}">
                <a14:useLocalDpi xmlns:a14="http://schemas.microsoft.com/office/drawing/2010/main" val="0"/>
              </a:ext>
            </a:extLst>
          </a:blip>
          <a:srcRect l="17857"/>
          <a:stretch/>
        </p:blipFill>
        <p:spPr>
          <a:xfrm>
            <a:off x="9552384" y="4774879"/>
            <a:ext cx="1656184" cy="2027388"/>
          </a:xfrm>
          <a:prstGeom prst="rect">
            <a:avLst/>
          </a:prstGeom>
        </p:spPr>
      </p:pic>
      <p:sp>
        <p:nvSpPr>
          <p:cNvPr id="2" name="ZoneTexte 1">
            <a:extLst>
              <a:ext uri="{FF2B5EF4-FFF2-40B4-BE49-F238E27FC236}">
                <a16:creationId xmlns:a16="http://schemas.microsoft.com/office/drawing/2014/main" id="{A2E6624D-255E-FB46-53FA-9146E2E6BD00}"/>
              </a:ext>
            </a:extLst>
          </p:cNvPr>
          <p:cNvSpPr txBox="1"/>
          <p:nvPr/>
        </p:nvSpPr>
        <p:spPr>
          <a:xfrm>
            <a:off x="4984420" y="6019494"/>
            <a:ext cx="4472443" cy="646331"/>
          </a:xfrm>
          <a:prstGeom prst="rect">
            <a:avLst/>
          </a:prstGeom>
          <a:noFill/>
        </p:spPr>
        <p:txBody>
          <a:bodyPr wrap="none" rtlCol="0">
            <a:spAutoFit/>
          </a:bodyPr>
          <a:lstStyle/>
          <a:p>
            <a:r>
              <a:rPr lang="en-US" dirty="0"/>
              <a:t>The power supplies templates ZIP is </a:t>
            </a:r>
            <a:r>
              <a:rPr lang="en-US" dirty="0">
                <a:hlinkClick r:id="rId8"/>
              </a:rPr>
              <a:t>here</a:t>
            </a:r>
            <a:r>
              <a:rPr lang="en-US" dirty="0"/>
              <a:t> and </a:t>
            </a:r>
          </a:p>
          <a:p>
            <a:r>
              <a:rPr lang="en-US" dirty="0"/>
              <a:t>the compensators ZIP is available </a:t>
            </a:r>
            <a:r>
              <a:rPr lang="en-US" dirty="0">
                <a:hlinkClick r:id="rId9"/>
              </a:rPr>
              <a:t>here</a:t>
            </a:r>
            <a:r>
              <a:rPr lang="en-US" dirty="0"/>
              <a:t>.</a:t>
            </a:r>
          </a:p>
        </p:txBody>
      </p:sp>
    </p:spTree>
    <p:extLst>
      <p:ext uri="{BB962C8B-B14F-4D97-AF65-F5344CB8AC3E}">
        <p14:creationId xmlns:p14="http://schemas.microsoft.com/office/powerpoint/2010/main" val="3701039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3C815F2-448F-447A-84C5-397A1D02FE3E}"/>
              </a:ext>
            </a:extLst>
          </p:cNvPr>
          <p:cNvSpPr txBox="1"/>
          <p:nvPr/>
        </p:nvSpPr>
        <p:spPr>
          <a:xfrm>
            <a:off x="184400" y="219075"/>
            <a:ext cx="7858125" cy="369332"/>
          </a:xfrm>
          <a:prstGeom prst="rect">
            <a:avLst/>
          </a:prstGeom>
          <a:noFill/>
        </p:spPr>
        <p:txBody>
          <a:bodyPr wrap="square" rtlCol="0">
            <a:spAutoFit/>
          </a:bodyPr>
          <a:lstStyle/>
          <a:p>
            <a:r>
              <a:rPr lang="en-US" b="1" dirty="0"/>
              <a:t>The Template</a:t>
            </a:r>
            <a:r>
              <a:rPr lang="en-US" dirty="0"/>
              <a:t> – it is a ready-to-simulate circuit. Load it, press F9 and there you go: </a:t>
            </a:r>
          </a:p>
        </p:txBody>
      </p:sp>
      <p:pic>
        <p:nvPicPr>
          <p:cNvPr id="3" name="Image 2">
            <a:extLst>
              <a:ext uri="{FF2B5EF4-FFF2-40B4-BE49-F238E27FC236}">
                <a16:creationId xmlns:a16="http://schemas.microsoft.com/office/drawing/2014/main" id="{8549C461-E52E-46D6-923E-C2FFD6267180}"/>
              </a:ext>
            </a:extLst>
          </p:cNvPr>
          <p:cNvPicPr>
            <a:picLocks noChangeAspect="1"/>
          </p:cNvPicPr>
          <p:nvPr/>
        </p:nvPicPr>
        <p:blipFill>
          <a:blip r:embed="rId2"/>
          <a:stretch>
            <a:fillRect/>
          </a:stretch>
        </p:blipFill>
        <p:spPr>
          <a:xfrm>
            <a:off x="184400" y="891835"/>
            <a:ext cx="7190020" cy="5756615"/>
          </a:xfrm>
          <a:prstGeom prst="rect">
            <a:avLst/>
          </a:prstGeom>
        </p:spPr>
      </p:pic>
      <p:pic>
        <p:nvPicPr>
          <p:cNvPr id="5" name="Image 4">
            <a:extLst>
              <a:ext uri="{FF2B5EF4-FFF2-40B4-BE49-F238E27FC236}">
                <a16:creationId xmlns:a16="http://schemas.microsoft.com/office/drawing/2014/main" id="{8B4E7311-9376-442B-8C2E-A3EC01605719}"/>
              </a:ext>
            </a:extLst>
          </p:cNvPr>
          <p:cNvPicPr>
            <a:picLocks noChangeAspect="1"/>
          </p:cNvPicPr>
          <p:nvPr/>
        </p:nvPicPr>
        <p:blipFill>
          <a:blip r:embed="rId3"/>
          <a:stretch>
            <a:fillRect/>
          </a:stretch>
        </p:blipFill>
        <p:spPr>
          <a:xfrm>
            <a:off x="8871748" y="54255"/>
            <a:ext cx="3055454" cy="3317595"/>
          </a:xfrm>
          <a:prstGeom prst="rect">
            <a:avLst/>
          </a:prstGeom>
        </p:spPr>
      </p:pic>
      <p:pic>
        <p:nvPicPr>
          <p:cNvPr id="6" name="Image 5">
            <a:extLst>
              <a:ext uri="{FF2B5EF4-FFF2-40B4-BE49-F238E27FC236}">
                <a16:creationId xmlns:a16="http://schemas.microsoft.com/office/drawing/2014/main" id="{B2593453-CE26-4D1B-89F7-19FF67BFF32B}"/>
              </a:ext>
            </a:extLst>
          </p:cNvPr>
          <p:cNvPicPr>
            <a:picLocks noChangeAspect="1"/>
          </p:cNvPicPr>
          <p:nvPr/>
        </p:nvPicPr>
        <p:blipFill rotWithShape="1">
          <a:blip r:embed="rId4"/>
          <a:srcRect l="5502"/>
          <a:stretch/>
        </p:blipFill>
        <p:spPr>
          <a:xfrm>
            <a:off x="8943975" y="3555720"/>
            <a:ext cx="2887336" cy="3075529"/>
          </a:xfrm>
          <a:prstGeom prst="rect">
            <a:avLst/>
          </a:prstGeom>
        </p:spPr>
      </p:pic>
      <p:sp>
        <p:nvSpPr>
          <p:cNvPr id="7" name="ZoneTexte 6">
            <a:extLst>
              <a:ext uri="{FF2B5EF4-FFF2-40B4-BE49-F238E27FC236}">
                <a16:creationId xmlns:a16="http://schemas.microsoft.com/office/drawing/2014/main" id="{40C1A823-077B-4D2D-A743-22504ACE9D9B}"/>
              </a:ext>
            </a:extLst>
          </p:cNvPr>
          <p:cNvSpPr txBox="1"/>
          <p:nvPr/>
        </p:nvSpPr>
        <p:spPr>
          <a:xfrm>
            <a:off x="9423951" y="3186388"/>
            <a:ext cx="1951047" cy="369332"/>
          </a:xfrm>
          <a:prstGeom prst="rect">
            <a:avLst/>
          </a:prstGeom>
          <a:noFill/>
        </p:spPr>
        <p:txBody>
          <a:bodyPr wrap="none" rtlCol="0">
            <a:spAutoFit/>
          </a:bodyPr>
          <a:lstStyle/>
          <a:p>
            <a:r>
              <a:rPr lang="en-US" dirty="0"/>
              <a:t>Transient response</a:t>
            </a:r>
          </a:p>
        </p:txBody>
      </p:sp>
      <p:sp>
        <p:nvSpPr>
          <p:cNvPr id="8" name="ZoneTexte 7">
            <a:extLst>
              <a:ext uri="{FF2B5EF4-FFF2-40B4-BE49-F238E27FC236}">
                <a16:creationId xmlns:a16="http://schemas.microsoft.com/office/drawing/2014/main" id="{603D7E62-6CC4-4189-8B91-2F912299BD2B}"/>
              </a:ext>
            </a:extLst>
          </p:cNvPr>
          <p:cNvSpPr txBox="1"/>
          <p:nvPr/>
        </p:nvSpPr>
        <p:spPr>
          <a:xfrm>
            <a:off x="9204876" y="6487828"/>
            <a:ext cx="2397516" cy="369332"/>
          </a:xfrm>
          <a:prstGeom prst="rect">
            <a:avLst/>
          </a:prstGeom>
          <a:noFill/>
        </p:spPr>
        <p:txBody>
          <a:bodyPr wrap="none" rtlCol="0">
            <a:spAutoFit/>
          </a:bodyPr>
          <a:lstStyle/>
          <a:p>
            <a:r>
              <a:rPr lang="en-US"/>
              <a:t>Compensated loop gain</a:t>
            </a:r>
            <a:endParaRPr lang="en-US" dirty="0"/>
          </a:p>
        </p:txBody>
      </p:sp>
      <p:sp>
        <p:nvSpPr>
          <p:cNvPr id="4" name="ZoneTexte 3">
            <a:extLst>
              <a:ext uri="{FF2B5EF4-FFF2-40B4-BE49-F238E27FC236}">
                <a16:creationId xmlns:a16="http://schemas.microsoft.com/office/drawing/2014/main" id="{E750146E-65B6-4051-A77D-4620EE2CD948}"/>
              </a:ext>
            </a:extLst>
          </p:cNvPr>
          <p:cNvSpPr txBox="1"/>
          <p:nvPr/>
        </p:nvSpPr>
        <p:spPr>
          <a:xfrm>
            <a:off x="7231492" y="1290348"/>
            <a:ext cx="891591" cy="600164"/>
          </a:xfrm>
          <a:prstGeom prst="rect">
            <a:avLst/>
          </a:prstGeom>
          <a:noFill/>
        </p:spPr>
        <p:txBody>
          <a:bodyPr wrap="none" rtlCol="0">
            <a:spAutoFit/>
          </a:bodyPr>
          <a:lstStyle/>
          <a:p>
            <a:r>
              <a:rPr lang="en-US" sz="1100" dirty="0"/>
              <a:t>Enable or</a:t>
            </a:r>
          </a:p>
          <a:p>
            <a:r>
              <a:rPr lang="en-US" sz="1100" dirty="0"/>
              <a:t>disable with</a:t>
            </a:r>
          </a:p>
          <a:p>
            <a:r>
              <a:rPr lang="en-US" sz="1100" dirty="0"/>
              <a:t>a right-click.</a:t>
            </a:r>
          </a:p>
        </p:txBody>
      </p:sp>
      <p:sp>
        <p:nvSpPr>
          <p:cNvPr id="9" name="Rectangle : coins arrondis 8">
            <a:extLst>
              <a:ext uri="{FF2B5EF4-FFF2-40B4-BE49-F238E27FC236}">
                <a16:creationId xmlns:a16="http://schemas.microsoft.com/office/drawing/2014/main" id="{AAACDA38-817B-4C85-B145-2F521EF52922}"/>
              </a:ext>
            </a:extLst>
          </p:cNvPr>
          <p:cNvSpPr/>
          <p:nvPr/>
        </p:nvSpPr>
        <p:spPr>
          <a:xfrm>
            <a:off x="6424248" y="1328615"/>
            <a:ext cx="726831" cy="523631"/>
          </a:xfrm>
          <a:prstGeom prst="roundRect">
            <a:avLst/>
          </a:prstGeom>
          <a:noFill/>
          <a:ln w="63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1541560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BF4ABF6E-304D-4990-894A-65B62666BFAB}"/>
              </a:ext>
            </a:extLst>
          </p:cNvPr>
          <p:cNvSpPr txBox="1"/>
          <p:nvPr/>
        </p:nvSpPr>
        <p:spPr>
          <a:xfrm>
            <a:off x="184400" y="219075"/>
            <a:ext cx="10569325" cy="369332"/>
          </a:xfrm>
          <a:prstGeom prst="rect">
            <a:avLst/>
          </a:prstGeom>
          <a:noFill/>
        </p:spPr>
        <p:txBody>
          <a:bodyPr wrap="square" rtlCol="0">
            <a:spAutoFit/>
          </a:bodyPr>
          <a:lstStyle/>
          <a:p>
            <a:r>
              <a:rPr lang="en-US" b="1" dirty="0"/>
              <a:t>The Compensation</a:t>
            </a:r>
            <a:r>
              <a:rPr lang="en-US" dirty="0"/>
              <a:t> – display the power stage response at the selected operating point and extract parameters</a:t>
            </a:r>
          </a:p>
        </p:txBody>
      </p:sp>
      <p:pic>
        <p:nvPicPr>
          <p:cNvPr id="3" name="Image 2">
            <a:extLst>
              <a:ext uri="{FF2B5EF4-FFF2-40B4-BE49-F238E27FC236}">
                <a16:creationId xmlns:a16="http://schemas.microsoft.com/office/drawing/2014/main" id="{89871D04-E384-454B-8628-16973656ED56}"/>
              </a:ext>
            </a:extLst>
          </p:cNvPr>
          <p:cNvPicPr>
            <a:picLocks noChangeAspect="1"/>
          </p:cNvPicPr>
          <p:nvPr/>
        </p:nvPicPr>
        <p:blipFill>
          <a:blip r:embed="rId2"/>
          <a:stretch>
            <a:fillRect/>
          </a:stretch>
        </p:blipFill>
        <p:spPr>
          <a:xfrm>
            <a:off x="184400" y="809625"/>
            <a:ext cx="4660199" cy="4810125"/>
          </a:xfrm>
          <a:prstGeom prst="rect">
            <a:avLst/>
          </a:prstGeom>
        </p:spPr>
      </p:pic>
      <p:sp>
        <p:nvSpPr>
          <p:cNvPr id="6" name="ZoneTexte 5">
            <a:extLst>
              <a:ext uri="{FF2B5EF4-FFF2-40B4-BE49-F238E27FC236}">
                <a16:creationId xmlns:a16="http://schemas.microsoft.com/office/drawing/2014/main" id="{683695C2-88F7-4EF7-A65C-4DE755031C95}"/>
              </a:ext>
            </a:extLst>
          </p:cNvPr>
          <p:cNvSpPr txBox="1"/>
          <p:nvPr/>
        </p:nvSpPr>
        <p:spPr>
          <a:xfrm>
            <a:off x="233362" y="5840968"/>
            <a:ext cx="4875309" cy="646331"/>
          </a:xfrm>
          <a:prstGeom prst="rect">
            <a:avLst/>
          </a:prstGeom>
          <a:noFill/>
        </p:spPr>
        <p:txBody>
          <a:bodyPr wrap="none" rtlCol="0">
            <a:spAutoFit/>
          </a:bodyPr>
          <a:lstStyle/>
          <a:p>
            <a:r>
              <a:rPr lang="en-US" dirty="0"/>
              <a:t>Extract data at the selected crossover frequency. </a:t>
            </a:r>
          </a:p>
          <a:p>
            <a:r>
              <a:rPr lang="en-US" dirty="0"/>
              <a:t>Here, it is 2 kHz with a 60° phase margin as a goal.</a:t>
            </a:r>
          </a:p>
        </p:txBody>
      </p:sp>
      <p:cxnSp>
        <p:nvCxnSpPr>
          <p:cNvPr id="8" name="Connecteur droit avec flèche 7">
            <a:extLst>
              <a:ext uri="{FF2B5EF4-FFF2-40B4-BE49-F238E27FC236}">
                <a16:creationId xmlns:a16="http://schemas.microsoft.com/office/drawing/2014/main" id="{A0BF43A2-83C9-4197-BBE0-F9E899C77DD5}"/>
              </a:ext>
            </a:extLst>
          </p:cNvPr>
          <p:cNvCxnSpPr/>
          <p:nvPr/>
        </p:nvCxnSpPr>
        <p:spPr>
          <a:xfrm>
            <a:off x="3311647" y="4067909"/>
            <a:ext cx="0" cy="457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Connecteur droit avec flèche 8">
            <a:extLst>
              <a:ext uri="{FF2B5EF4-FFF2-40B4-BE49-F238E27FC236}">
                <a16:creationId xmlns:a16="http://schemas.microsoft.com/office/drawing/2014/main" id="{1EAAD485-895F-4462-918E-77CD9AC1BB94}"/>
              </a:ext>
            </a:extLst>
          </p:cNvPr>
          <p:cNvCxnSpPr/>
          <p:nvPr/>
        </p:nvCxnSpPr>
        <p:spPr>
          <a:xfrm>
            <a:off x="3311647" y="1710105"/>
            <a:ext cx="0" cy="457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8B046D61-882B-449B-B4E4-FA8C3C04ABD7}"/>
              </a:ext>
            </a:extLst>
          </p:cNvPr>
          <p:cNvSpPr txBox="1"/>
          <p:nvPr/>
        </p:nvSpPr>
        <p:spPr>
          <a:xfrm>
            <a:off x="581025" y="887968"/>
            <a:ext cx="1212191" cy="369332"/>
          </a:xfrm>
          <a:prstGeom prst="rect">
            <a:avLst/>
          </a:prstGeom>
          <a:noFill/>
        </p:spPr>
        <p:txBody>
          <a:bodyPr wrap="none" rtlCol="0">
            <a:spAutoFit/>
          </a:bodyPr>
          <a:lstStyle/>
          <a:p>
            <a:r>
              <a:rPr lang="en-US" dirty="0"/>
              <a:t>Magnitude</a:t>
            </a:r>
          </a:p>
        </p:txBody>
      </p:sp>
      <p:sp>
        <p:nvSpPr>
          <p:cNvPr id="11" name="ZoneTexte 10">
            <a:extLst>
              <a:ext uri="{FF2B5EF4-FFF2-40B4-BE49-F238E27FC236}">
                <a16:creationId xmlns:a16="http://schemas.microsoft.com/office/drawing/2014/main" id="{FEF9D499-E4A4-43E1-882B-60858217EA45}"/>
              </a:ext>
            </a:extLst>
          </p:cNvPr>
          <p:cNvSpPr txBox="1"/>
          <p:nvPr/>
        </p:nvSpPr>
        <p:spPr>
          <a:xfrm>
            <a:off x="581024" y="3030021"/>
            <a:ext cx="740908" cy="369332"/>
          </a:xfrm>
          <a:prstGeom prst="rect">
            <a:avLst/>
          </a:prstGeom>
          <a:noFill/>
        </p:spPr>
        <p:txBody>
          <a:bodyPr wrap="none" rtlCol="0">
            <a:spAutoFit/>
          </a:bodyPr>
          <a:lstStyle/>
          <a:p>
            <a:r>
              <a:rPr lang="en-US" dirty="0"/>
              <a:t>Phase</a:t>
            </a:r>
          </a:p>
        </p:txBody>
      </p:sp>
      <p:pic>
        <p:nvPicPr>
          <p:cNvPr id="12" name="Image 11">
            <a:extLst>
              <a:ext uri="{FF2B5EF4-FFF2-40B4-BE49-F238E27FC236}">
                <a16:creationId xmlns:a16="http://schemas.microsoft.com/office/drawing/2014/main" id="{405CDE04-8C4A-405F-A15C-9D4B2CC8A715}"/>
              </a:ext>
            </a:extLst>
          </p:cNvPr>
          <p:cNvPicPr>
            <a:picLocks noChangeAspect="1"/>
          </p:cNvPicPr>
          <p:nvPr/>
        </p:nvPicPr>
        <p:blipFill rotWithShape="1">
          <a:blip r:embed="rId3"/>
          <a:srcRect b="42083"/>
          <a:stretch/>
        </p:blipFill>
        <p:spPr>
          <a:xfrm>
            <a:off x="5608903" y="514349"/>
            <a:ext cx="3697022" cy="6066233"/>
          </a:xfrm>
          <a:prstGeom prst="rect">
            <a:avLst/>
          </a:prstGeom>
        </p:spPr>
      </p:pic>
      <p:sp>
        <p:nvSpPr>
          <p:cNvPr id="13" name="Rectangle : coins arrondis 12">
            <a:extLst>
              <a:ext uri="{FF2B5EF4-FFF2-40B4-BE49-F238E27FC236}">
                <a16:creationId xmlns:a16="http://schemas.microsoft.com/office/drawing/2014/main" id="{819F72FB-FFD4-49A2-81E1-22E6EDBD6D2E}"/>
              </a:ext>
            </a:extLst>
          </p:cNvPr>
          <p:cNvSpPr/>
          <p:nvPr/>
        </p:nvSpPr>
        <p:spPr>
          <a:xfrm>
            <a:off x="5608903" y="3123128"/>
            <a:ext cx="2534972" cy="5524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èche : droite 13">
            <a:extLst>
              <a:ext uri="{FF2B5EF4-FFF2-40B4-BE49-F238E27FC236}">
                <a16:creationId xmlns:a16="http://schemas.microsoft.com/office/drawing/2014/main" id="{7A5BEAAF-4763-45DF-9924-FBF7E2996C2F}"/>
              </a:ext>
            </a:extLst>
          </p:cNvPr>
          <p:cNvSpPr/>
          <p:nvPr/>
        </p:nvSpPr>
        <p:spPr>
          <a:xfrm>
            <a:off x="4991100" y="3214687"/>
            <a:ext cx="466725" cy="3693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Connecteur droit avec flèche 15">
            <a:extLst>
              <a:ext uri="{FF2B5EF4-FFF2-40B4-BE49-F238E27FC236}">
                <a16:creationId xmlns:a16="http://schemas.microsoft.com/office/drawing/2014/main" id="{7FC3FB8C-57BD-4007-8498-D7EB2B3B57B2}"/>
              </a:ext>
            </a:extLst>
          </p:cNvPr>
          <p:cNvCxnSpPr/>
          <p:nvPr/>
        </p:nvCxnSpPr>
        <p:spPr>
          <a:xfrm>
            <a:off x="5343525" y="4143375"/>
            <a:ext cx="30347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4B58D850-44DA-4BCD-A3CD-2F8821208FAC}"/>
              </a:ext>
            </a:extLst>
          </p:cNvPr>
          <p:cNvCxnSpPr>
            <a:cxnSpLocks/>
          </p:cNvCxnSpPr>
          <p:nvPr/>
        </p:nvCxnSpPr>
        <p:spPr>
          <a:xfrm>
            <a:off x="5343525" y="4143375"/>
            <a:ext cx="0" cy="202075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Connecteur droit 22">
            <a:extLst>
              <a:ext uri="{FF2B5EF4-FFF2-40B4-BE49-F238E27FC236}">
                <a16:creationId xmlns:a16="http://schemas.microsoft.com/office/drawing/2014/main" id="{E7A97535-957C-43FE-92B9-6C0A1140AE3E}"/>
              </a:ext>
            </a:extLst>
          </p:cNvPr>
          <p:cNvCxnSpPr/>
          <p:nvPr/>
        </p:nvCxnSpPr>
        <p:spPr>
          <a:xfrm>
            <a:off x="5067300" y="6164133"/>
            <a:ext cx="276225"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ZoneTexte 23">
            <a:extLst>
              <a:ext uri="{FF2B5EF4-FFF2-40B4-BE49-F238E27FC236}">
                <a16:creationId xmlns:a16="http://schemas.microsoft.com/office/drawing/2014/main" id="{D8FE401D-18C2-4F58-851A-F2B17F140B45}"/>
              </a:ext>
            </a:extLst>
          </p:cNvPr>
          <p:cNvSpPr txBox="1"/>
          <p:nvPr/>
        </p:nvSpPr>
        <p:spPr>
          <a:xfrm>
            <a:off x="466725" y="619125"/>
            <a:ext cx="1087221" cy="307777"/>
          </a:xfrm>
          <a:prstGeom prst="rect">
            <a:avLst/>
          </a:prstGeom>
          <a:noFill/>
        </p:spPr>
        <p:txBody>
          <a:bodyPr wrap="none" rtlCol="0">
            <a:spAutoFit/>
          </a:bodyPr>
          <a:lstStyle/>
          <a:p>
            <a:r>
              <a:rPr lang="en-US" sz="1400" dirty="0"/>
              <a:t>Power Stage</a:t>
            </a:r>
          </a:p>
        </p:txBody>
      </p:sp>
      <p:sp>
        <p:nvSpPr>
          <p:cNvPr id="4" name="ZoneTexte 3">
            <a:extLst>
              <a:ext uri="{FF2B5EF4-FFF2-40B4-BE49-F238E27FC236}">
                <a16:creationId xmlns:a16="http://schemas.microsoft.com/office/drawing/2014/main" id="{F114CBD7-28F2-453A-B269-384D18BF21C5}"/>
              </a:ext>
            </a:extLst>
          </p:cNvPr>
          <p:cNvSpPr txBox="1"/>
          <p:nvPr/>
        </p:nvSpPr>
        <p:spPr>
          <a:xfrm>
            <a:off x="2594050" y="1386959"/>
            <a:ext cx="1666675" cy="369332"/>
          </a:xfrm>
          <a:prstGeom prst="rect">
            <a:avLst/>
          </a:prstGeom>
          <a:noFill/>
        </p:spPr>
        <p:txBody>
          <a:bodyPr wrap="none" rtlCol="0">
            <a:spAutoFit/>
          </a:bodyPr>
          <a:lstStyle/>
          <a:p>
            <a:r>
              <a:rPr lang="en-US" dirty="0"/>
              <a:t>Magnitude at f</a:t>
            </a:r>
            <a:r>
              <a:rPr lang="en-US" baseline="-25000" dirty="0"/>
              <a:t>c</a:t>
            </a:r>
          </a:p>
        </p:txBody>
      </p:sp>
      <p:sp>
        <p:nvSpPr>
          <p:cNvPr id="18" name="ZoneTexte 17">
            <a:extLst>
              <a:ext uri="{FF2B5EF4-FFF2-40B4-BE49-F238E27FC236}">
                <a16:creationId xmlns:a16="http://schemas.microsoft.com/office/drawing/2014/main" id="{BEF4EAE7-A864-4871-BC81-7D7081979737}"/>
              </a:ext>
            </a:extLst>
          </p:cNvPr>
          <p:cNvSpPr txBox="1"/>
          <p:nvPr/>
        </p:nvSpPr>
        <p:spPr>
          <a:xfrm>
            <a:off x="2737796" y="3784640"/>
            <a:ext cx="1163332" cy="369332"/>
          </a:xfrm>
          <a:prstGeom prst="rect">
            <a:avLst/>
          </a:prstGeom>
          <a:noFill/>
        </p:spPr>
        <p:txBody>
          <a:bodyPr wrap="none" rtlCol="0">
            <a:spAutoFit/>
          </a:bodyPr>
          <a:lstStyle/>
          <a:p>
            <a:r>
              <a:rPr lang="en-US" dirty="0"/>
              <a:t>Phase at f</a:t>
            </a:r>
            <a:r>
              <a:rPr lang="en-US" baseline="-25000" dirty="0"/>
              <a:t>c</a:t>
            </a:r>
          </a:p>
        </p:txBody>
      </p:sp>
      <p:sp>
        <p:nvSpPr>
          <p:cNvPr id="7" name="Ellipse 6">
            <a:extLst>
              <a:ext uri="{FF2B5EF4-FFF2-40B4-BE49-F238E27FC236}">
                <a16:creationId xmlns:a16="http://schemas.microsoft.com/office/drawing/2014/main" id="{1FF54C1F-754E-4863-B933-EDCB8C120CBA}"/>
              </a:ext>
            </a:extLst>
          </p:cNvPr>
          <p:cNvSpPr/>
          <p:nvPr/>
        </p:nvSpPr>
        <p:spPr>
          <a:xfrm>
            <a:off x="3282926" y="2204864"/>
            <a:ext cx="72008" cy="72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Ellipse 20">
            <a:extLst>
              <a:ext uri="{FF2B5EF4-FFF2-40B4-BE49-F238E27FC236}">
                <a16:creationId xmlns:a16="http://schemas.microsoft.com/office/drawing/2014/main" id="{8D90A119-7FC5-4CD0-BF9C-C15840AD7603}"/>
              </a:ext>
            </a:extLst>
          </p:cNvPr>
          <p:cNvSpPr/>
          <p:nvPr/>
        </p:nvSpPr>
        <p:spPr>
          <a:xfrm>
            <a:off x="3282926" y="4574518"/>
            <a:ext cx="72008" cy="72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4638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101CAB8-ED9A-4E3B-AAE6-A0F06C9E873D}"/>
              </a:ext>
            </a:extLst>
          </p:cNvPr>
          <p:cNvSpPr txBox="1"/>
          <p:nvPr/>
        </p:nvSpPr>
        <p:spPr>
          <a:xfrm>
            <a:off x="184400" y="219075"/>
            <a:ext cx="10569325" cy="369332"/>
          </a:xfrm>
          <a:prstGeom prst="rect">
            <a:avLst/>
          </a:prstGeom>
          <a:noFill/>
        </p:spPr>
        <p:txBody>
          <a:bodyPr wrap="square" rtlCol="0">
            <a:spAutoFit/>
          </a:bodyPr>
          <a:lstStyle/>
          <a:p>
            <a:r>
              <a:rPr lang="en-US" b="1" dirty="0"/>
              <a:t>The Compensation</a:t>
            </a:r>
            <a:r>
              <a:rPr lang="en-US" dirty="0"/>
              <a:t> – find all calculated values in the Edit Netlist submenu</a:t>
            </a:r>
          </a:p>
        </p:txBody>
      </p:sp>
      <p:pic>
        <p:nvPicPr>
          <p:cNvPr id="3" name="Image 2">
            <a:extLst>
              <a:ext uri="{FF2B5EF4-FFF2-40B4-BE49-F238E27FC236}">
                <a16:creationId xmlns:a16="http://schemas.microsoft.com/office/drawing/2014/main" id="{673F1416-1FE9-4752-9005-9A42AC8005D6}"/>
              </a:ext>
            </a:extLst>
          </p:cNvPr>
          <p:cNvPicPr>
            <a:picLocks noChangeAspect="1"/>
          </p:cNvPicPr>
          <p:nvPr/>
        </p:nvPicPr>
        <p:blipFill>
          <a:blip r:embed="rId2"/>
          <a:stretch>
            <a:fillRect/>
          </a:stretch>
        </p:blipFill>
        <p:spPr>
          <a:xfrm>
            <a:off x="397559" y="785501"/>
            <a:ext cx="2788941" cy="3824600"/>
          </a:xfrm>
          <a:prstGeom prst="rect">
            <a:avLst/>
          </a:prstGeom>
        </p:spPr>
      </p:pic>
      <p:pic>
        <p:nvPicPr>
          <p:cNvPr id="5" name="Image 4">
            <a:extLst>
              <a:ext uri="{FF2B5EF4-FFF2-40B4-BE49-F238E27FC236}">
                <a16:creationId xmlns:a16="http://schemas.microsoft.com/office/drawing/2014/main" id="{C1F753FF-8B21-4A07-91C6-25AA29496B26}"/>
              </a:ext>
            </a:extLst>
          </p:cNvPr>
          <p:cNvPicPr>
            <a:picLocks noChangeAspect="1"/>
          </p:cNvPicPr>
          <p:nvPr/>
        </p:nvPicPr>
        <p:blipFill>
          <a:blip r:embed="rId3"/>
          <a:stretch>
            <a:fillRect/>
          </a:stretch>
        </p:blipFill>
        <p:spPr>
          <a:xfrm>
            <a:off x="3605023" y="1833394"/>
            <a:ext cx="2715004" cy="2410161"/>
          </a:xfrm>
          <a:prstGeom prst="rect">
            <a:avLst/>
          </a:prstGeom>
        </p:spPr>
      </p:pic>
      <p:pic>
        <p:nvPicPr>
          <p:cNvPr id="6" name="Image 5">
            <a:extLst>
              <a:ext uri="{FF2B5EF4-FFF2-40B4-BE49-F238E27FC236}">
                <a16:creationId xmlns:a16="http://schemas.microsoft.com/office/drawing/2014/main" id="{2A8A18F8-C8C9-49FB-B4EC-239AE6DF9DAF}"/>
              </a:ext>
            </a:extLst>
          </p:cNvPr>
          <p:cNvPicPr>
            <a:picLocks noChangeAspect="1"/>
          </p:cNvPicPr>
          <p:nvPr/>
        </p:nvPicPr>
        <p:blipFill>
          <a:blip r:embed="rId4"/>
          <a:stretch>
            <a:fillRect/>
          </a:stretch>
        </p:blipFill>
        <p:spPr>
          <a:xfrm>
            <a:off x="6463100" y="681037"/>
            <a:ext cx="5451243" cy="5495925"/>
          </a:xfrm>
          <a:prstGeom prst="rect">
            <a:avLst/>
          </a:prstGeom>
        </p:spPr>
      </p:pic>
      <p:pic>
        <p:nvPicPr>
          <p:cNvPr id="7" name="Image 6">
            <a:extLst>
              <a:ext uri="{FF2B5EF4-FFF2-40B4-BE49-F238E27FC236}">
                <a16:creationId xmlns:a16="http://schemas.microsoft.com/office/drawing/2014/main" id="{FEAA10CF-410A-4F74-865B-F4B5F5785ACA}"/>
              </a:ext>
            </a:extLst>
          </p:cNvPr>
          <p:cNvPicPr>
            <a:picLocks noChangeAspect="1"/>
          </p:cNvPicPr>
          <p:nvPr/>
        </p:nvPicPr>
        <p:blipFill>
          <a:blip r:embed="rId5"/>
          <a:stretch>
            <a:fillRect/>
          </a:stretch>
        </p:blipFill>
        <p:spPr>
          <a:xfrm>
            <a:off x="6876797" y="4986281"/>
            <a:ext cx="3620005" cy="809738"/>
          </a:xfrm>
          <a:prstGeom prst="rect">
            <a:avLst/>
          </a:prstGeom>
        </p:spPr>
      </p:pic>
      <p:sp>
        <p:nvSpPr>
          <p:cNvPr id="8" name="ZoneTexte 7">
            <a:extLst>
              <a:ext uri="{FF2B5EF4-FFF2-40B4-BE49-F238E27FC236}">
                <a16:creationId xmlns:a16="http://schemas.microsoft.com/office/drawing/2014/main" id="{299659C3-1050-4485-B417-FA8CED0F26B9}"/>
              </a:ext>
            </a:extLst>
          </p:cNvPr>
          <p:cNvSpPr txBox="1"/>
          <p:nvPr/>
        </p:nvSpPr>
        <p:spPr>
          <a:xfrm>
            <a:off x="10610825" y="709612"/>
            <a:ext cx="1212191" cy="369332"/>
          </a:xfrm>
          <a:prstGeom prst="rect">
            <a:avLst/>
          </a:prstGeom>
          <a:noFill/>
        </p:spPr>
        <p:txBody>
          <a:bodyPr wrap="none" rtlCol="0">
            <a:spAutoFit/>
          </a:bodyPr>
          <a:lstStyle/>
          <a:p>
            <a:r>
              <a:rPr lang="en-US" dirty="0"/>
              <a:t>Magnitude</a:t>
            </a:r>
          </a:p>
        </p:txBody>
      </p:sp>
      <p:sp>
        <p:nvSpPr>
          <p:cNvPr id="9" name="ZoneTexte 8">
            <a:extLst>
              <a:ext uri="{FF2B5EF4-FFF2-40B4-BE49-F238E27FC236}">
                <a16:creationId xmlns:a16="http://schemas.microsoft.com/office/drawing/2014/main" id="{3E215110-FD4D-4A18-ABAB-518B34D1AF43}"/>
              </a:ext>
            </a:extLst>
          </p:cNvPr>
          <p:cNvSpPr txBox="1"/>
          <p:nvPr/>
        </p:nvSpPr>
        <p:spPr>
          <a:xfrm>
            <a:off x="11053533" y="3258621"/>
            <a:ext cx="740908" cy="369332"/>
          </a:xfrm>
          <a:prstGeom prst="rect">
            <a:avLst/>
          </a:prstGeom>
          <a:noFill/>
        </p:spPr>
        <p:txBody>
          <a:bodyPr wrap="none" rtlCol="0">
            <a:spAutoFit/>
          </a:bodyPr>
          <a:lstStyle/>
          <a:p>
            <a:r>
              <a:rPr lang="en-US" dirty="0"/>
              <a:t>Phase</a:t>
            </a:r>
          </a:p>
        </p:txBody>
      </p:sp>
      <p:sp>
        <p:nvSpPr>
          <p:cNvPr id="10" name="ZoneTexte 9">
            <a:extLst>
              <a:ext uri="{FF2B5EF4-FFF2-40B4-BE49-F238E27FC236}">
                <a16:creationId xmlns:a16="http://schemas.microsoft.com/office/drawing/2014/main" id="{0853E987-EF2F-40D3-BEAD-CBEE3FB88D80}"/>
              </a:ext>
            </a:extLst>
          </p:cNvPr>
          <p:cNvSpPr txBox="1"/>
          <p:nvPr/>
        </p:nvSpPr>
        <p:spPr>
          <a:xfrm>
            <a:off x="7943850" y="6353175"/>
            <a:ext cx="2397516" cy="369332"/>
          </a:xfrm>
          <a:prstGeom prst="rect">
            <a:avLst/>
          </a:prstGeom>
          <a:noFill/>
        </p:spPr>
        <p:txBody>
          <a:bodyPr wrap="none" rtlCol="0">
            <a:spAutoFit/>
          </a:bodyPr>
          <a:lstStyle/>
          <a:p>
            <a:r>
              <a:rPr lang="en-US" dirty="0"/>
              <a:t>Compensated loop gain</a:t>
            </a:r>
          </a:p>
        </p:txBody>
      </p:sp>
      <p:sp>
        <p:nvSpPr>
          <p:cNvPr id="11" name="ZoneTexte 10">
            <a:extLst>
              <a:ext uri="{FF2B5EF4-FFF2-40B4-BE49-F238E27FC236}">
                <a16:creationId xmlns:a16="http://schemas.microsoft.com/office/drawing/2014/main" id="{99892515-FDD3-4A8C-B029-DC198F339A01}"/>
              </a:ext>
            </a:extLst>
          </p:cNvPr>
          <p:cNvSpPr txBox="1"/>
          <p:nvPr/>
        </p:nvSpPr>
        <p:spPr>
          <a:xfrm>
            <a:off x="10781458" y="446603"/>
            <a:ext cx="920445" cy="307777"/>
          </a:xfrm>
          <a:prstGeom prst="rect">
            <a:avLst/>
          </a:prstGeom>
          <a:noFill/>
        </p:spPr>
        <p:txBody>
          <a:bodyPr wrap="none" rtlCol="0">
            <a:spAutoFit/>
          </a:bodyPr>
          <a:lstStyle/>
          <a:p>
            <a:r>
              <a:rPr lang="en-US" sz="1400" dirty="0"/>
              <a:t>Loop Gain</a:t>
            </a:r>
          </a:p>
        </p:txBody>
      </p:sp>
      <p:cxnSp>
        <p:nvCxnSpPr>
          <p:cNvPr id="12" name="Connecteur droit avec flèche 11">
            <a:extLst>
              <a:ext uri="{FF2B5EF4-FFF2-40B4-BE49-F238E27FC236}">
                <a16:creationId xmlns:a16="http://schemas.microsoft.com/office/drawing/2014/main" id="{ED58C47B-26AF-40B8-A23D-A20960E14659}"/>
              </a:ext>
            </a:extLst>
          </p:cNvPr>
          <p:cNvCxnSpPr/>
          <p:nvPr/>
        </p:nvCxnSpPr>
        <p:spPr>
          <a:xfrm>
            <a:off x="10090348" y="1484784"/>
            <a:ext cx="0" cy="432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D6B1CA2B-073B-489F-89ED-EFD2E6C87104}"/>
              </a:ext>
            </a:extLst>
          </p:cNvPr>
          <p:cNvSpPr/>
          <p:nvPr/>
        </p:nvSpPr>
        <p:spPr>
          <a:xfrm>
            <a:off x="9932420" y="1126048"/>
            <a:ext cx="315856" cy="369332"/>
          </a:xfrm>
          <a:prstGeom prst="rect">
            <a:avLst/>
          </a:prstGeom>
        </p:spPr>
        <p:txBody>
          <a:bodyPr wrap="none">
            <a:spAutoFit/>
          </a:bodyPr>
          <a:lstStyle/>
          <a:p>
            <a:r>
              <a:rPr lang="en-US" dirty="0"/>
              <a:t>f</a:t>
            </a:r>
            <a:r>
              <a:rPr lang="en-US" baseline="-25000" dirty="0"/>
              <a:t>c</a:t>
            </a:r>
            <a:endParaRPr lang="en-US" dirty="0"/>
          </a:p>
        </p:txBody>
      </p:sp>
      <p:cxnSp>
        <p:nvCxnSpPr>
          <p:cNvPr id="15" name="Connecteur droit avec flèche 14">
            <a:extLst>
              <a:ext uri="{FF2B5EF4-FFF2-40B4-BE49-F238E27FC236}">
                <a16:creationId xmlns:a16="http://schemas.microsoft.com/office/drawing/2014/main" id="{6D8633B1-0746-4ED2-AC7F-3E1ABD75D3E9}"/>
              </a:ext>
            </a:extLst>
          </p:cNvPr>
          <p:cNvCxnSpPr>
            <a:cxnSpLocks/>
          </p:cNvCxnSpPr>
          <p:nvPr/>
        </p:nvCxnSpPr>
        <p:spPr>
          <a:xfrm flipV="1">
            <a:off x="10090348" y="4077072"/>
            <a:ext cx="0" cy="545549"/>
          </a:xfrm>
          <a:prstGeom prst="straightConnector1">
            <a:avLst/>
          </a:prstGeom>
          <a:ln>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E3860FCF-4F04-4775-9F52-B328B4E33E88}"/>
              </a:ext>
            </a:extLst>
          </p:cNvPr>
          <p:cNvSpPr txBox="1"/>
          <p:nvPr/>
        </p:nvSpPr>
        <p:spPr>
          <a:xfrm>
            <a:off x="10110367" y="4195497"/>
            <a:ext cx="500458" cy="369332"/>
          </a:xfrm>
          <a:prstGeom prst="rect">
            <a:avLst/>
          </a:prstGeom>
          <a:noFill/>
        </p:spPr>
        <p:txBody>
          <a:bodyPr wrap="none" rtlCol="0">
            <a:spAutoFit/>
          </a:bodyPr>
          <a:lstStyle/>
          <a:p>
            <a:r>
              <a:rPr lang="en-US" dirty="0"/>
              <a:t>PM</a:t>
            </a:r>
          </a:p>
        </p:txBody>
      </p:sp>
      <p:sp>
        <p:nvSpPr>
          <p:cNvPr id="4" name="ZoneTexte 3">
            <a:extLst>
              <a:ext uri="{FF2B5EF4-FFF2-40B4-BE49-F238E27FC236}">
                <a16:creationId xmlns:a16="http://schemas.microsoft.com/office/drawing/2014/main" id="{B2BE2886-73F6-7D34-8D3F-894E851AB39C}"/>
              </a:ext>
            </a:extLst>
          </p:cNvPr>
          <p:cNvSpPr txBox="1"/>
          <p:nvPr/>
        </p:nvSpPr>
        <p:spPr>
          <a:xfrm>
            <a:off x="397559" y="4797152"/>
            <a:ext cx="5266393" cy="1384995"/>
          </a:xfrm>
          <a:prstGeom prst="rect">
            <a:avLst/>
          </a:prstGeom>
          <a:noFill/>
        </p:spPr>
        <p:txBody>
          <a:bodyPr wrap="square" rtlCol="0">
            <a:spAutoFit/>
          </a:bodyPr>
          <a:lstStyle/>
          <a:p>
            <a:r>
              <a:rPr lang="en-US" sz="1400" dirty="0"/>
              <a:t>In current-mode control, S</a:t>
            </a:r>
            <a:r>
              <a:rPr lang="en-US" sz="1400" baseline="-25000" dirty="0"/>
              <a:t>n</a:t>
            </a:r>
            <a:r>
              <a:rPr lang="en-US" sz="1400" dirty="0"/>
              <a:t> is the on-slope inductor current – it sometimes needs to be scaled by the transformer turns ratio 1:N in isolated buck-derived structures – m</a:t>
            </a:r>
            <a:r>
              <a:rPr lang="en-US" sz="1400" baseline="-25000" dirty="0"/>
              <a:t>c</a:t>
            </a:r>
            <a:r>
              <a:rPr lang="en-US" sz="1400" dirty="0"/>
              <a:t> is defined as m</a:t>
            </a:r>
            <a:r>
              <a:rPr lang="en-US" sz="1400" baseline="-25000" dirty="0"/>
              <a:t>c</a:t>
            </a:r>
            <a:r>
              <a:rPr lang="en-US" sz="1400" dirty="0"/>
              <a:t> = S</a:t>
            </a:r>
            <a:r>
              <a:rPr lang="en-US" sz="1400" baseline="-25000" dirty="0"/>
              <a:t>e</a:t>
            </a:r>
            <a:r>
              <a:rPr lang="en-US" sz="1400" dirty="0"/>
              <a:t>/S</a:t>
            </a:r>
            <a:r>
              <a:rPr lang="en-US" sz="1400" baseline="-25000" dirty="0"/>
              <a:t>n</a:t>
            </a:r>
            <a:r>
              <a:rPr lang="en-US" sz="1400" dirty="0"/>
              <a:t> + 1  as per R. Ridley notation in his thesis and S</a:t>
            </a:r>
            <a:r>
              <a:rPr lang="en-US" sz="1400" baseline="-25000" dirty="0"/>
              <a:t>e</a:t>
            </a:r>
            <a:r>
              <a:rPr lang="en-US" sz="1400" dirty="0"/>
              <a:t> is the external or artificial ramp used for slope compensation. m</a:t>
            </a:r>
            <a:r>
              <a:rPr lang="en-US" sz="1400" baseline="-25000" dirty="0"/>
              <a:t>c</a:t>
            </a:r>
            <a:r>
              <a:rPr lang="en-US" sz="1400" dirty="0"/>
              <a:t> = 1 implies no compensation (S</a:t>
            </a:r>
            <a:r>
              <a:rPr lang="en-US" sz="1400" baseline="-25000" dirty="0"/>
              <a:t>e</a:t>
            </a:r>
            <a:r>
              <a:rPr lang="en-US" sz="1400" dirty="0"/>
              <a:t> = 0), m</a:t>
            </a:r>
            <a:r>
              <a:rPr lang="en-US" sz="1400" baseline="-25000" dirty="0"/>
              <a:t>c</a:t>
            </a:r>
            <a:r>
              <a:rPr lang="en-US" sz="1400" dirty="0"/>
              <a:t> = 1.5 means a 50% compensation.</a:t>
            </a:r>
          </a:p>
        </p:txBody>
      </p:sp>
    </p:spTree>
    <p:extLst>
      <p:ext uri="{BB962C8B-B14F-4D97-AF65-F5344CB8AC3E}">
        <p14:creationId xmlns:p14="http://schemas.microsoft.com/office/powerpoint/2010/main" val="91421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ACC1E1F-007F-4DA2-8168-B332075D5C73}"/>
              </a:ext>
            </a:extLst>
          </p:cNvPr>
          <p:cNvSpPr txBox="1"/>
          <p:nvPr/>
        </p:nvSpPr>
        <p:spPr>
          <a:xfrm>
            <a:off x="184400" y="219075"/>
            <a:ext cx="10569325" cy="369332"/>
          </a:xfrm>
          <a:prstGeom prst="rect">
            <a:avLst/>
          </a:prstGeom>
          <a:noFill/>
        </p:spPr>
        <p:txBody>
          <a:bodyPr wrap="square" rtlCol="0">
            <a:spAutoFit/>
          </a:bodyPr>
          <a:lstStyle/>
          <a:p>
            <a:r>
              <a:rPr lang="en-US" b="1" dirty="0"/>
              <a:t>The Template</a:t>
            </a:r>
            <a:r>
              <a:rPr lang="en-US" dirty="0"/>
              <a:t> – change the load from a fixed resistance to a current source for the step load response</a:t>
            </a:r>
          </a:p>
        </p:txBody>
      </p:sp>
      <p:pic>
        <p:nvPicPr>
          <p:cNvPr id="3" name="Image 2">
            <a:extLst>
              <a:ext uri="{FF2B5EF4-FFF2-40B4-BE49-F238E27FC236}">
                <a16:creationId xmlns:a16="http://schemas.microsoft.com/office/drawing/2014/main" id="{1AA037A0-1C61-4580-8069-80681D6B98A5}"/>
              </a:ext>
            </a:extLst>
          </p:cNvPr>
          <p:cNvPicPr>
            <a:picLocks noChangeAspect="1"/>
          </p:cNvPicPr>
          <p:nvPr/>
        </p:nvPicPr>
        <p:blipFill>
          <a:blip r:embed="rId2"/>
          <a:stretch>
            <a:fillRect/>
          </a:stretch>
        </p:blipFill>
        <p:spPr>
          <a:xfrm>
            <a:off x="475754" y="985486"/>
            <a:ext cx="6363196" cy="4512239"/>
          </a:xfrm>
          <a:prstGeom prst="rect">
            <a:avLst/>
          </a:prstGeom>
        </p:spPr>
      </p:pic>
      <p:sp>
        <p:nvSpPr>
          <p:cNvPr id="4" name="ZoneTexte 3">
            <a:extLst>
              <a:ext uri="{FF2B5EF4-FFF2-40B4-BE49-F238E27FC236}">
                <a16:creationId xmlns:a16="http://schemas.microsoft.com/office/drawing/2014/main" id="{A58BE45C-675F-4EF4-8112-33E520D4556A}"/>
              </a:ext>
            </a:extLst>
          </p:cNvPr>
          <p:cNvSpPr txBox="1"/>
          <p:nvPr/>
        </p:nvSpPr>
        <p:spPr>
          <a:xfrm>
            <a:off x="8115300" y="1343025"/>
            <a:ext cx="3554756" cy="1754326"/>
          </a:xfrm>
          <a:prstGeom prst="rect">
            <a:avLst/>
          </a:prstGeom>
          <a:noFill/>
        </p:spPr>
        <p:txBody>
          <a:bodyPr wrap="none" rtlCol="0">
            <a:spAutoFit/>
          </a:bodyPr>
          <a:lstStyle/>
          <a:p>
            <a:pPr marL="342900" indent="-342900">
              <a:buAutoNum type="arabicPeriod"/>
            </a:pPr>
            <a:r>
              <a:rPr lang="en-US" dirty="0"/>
              <a:t>Right click on the resistance</a:t>
            </a:r>
          </a:p>
          <a:p>
            <a:pPr marL="342900" indent="-342900">
              <a:buAutoNum type="arabicPeriod"/>
            </a:pPr>
            <a:r>
              <a:rPr lang="en-US" dirty="0"/>
              <a:t>Enable it - </a:t>
            </a:r>
            <a:r>
              <a:rPr lang="en-US" i="1" dirty="0"/>
              <a:t>Enable Selected</a:t>
            </a:r>
            <a:endParaRPr lang="en-US" dirty="0"/>
          </a:p>
          <a:p>
            <a:pPr marL="342900" indent="-342900">
              <a:buAutoNum type="arabicPeriod"/>
            </a:pPr>
            <a:r>
              <a:rPr lang="en-US" dirty="0"/>
              <a:t>Right click on the current source</a:t>
            </a:r>
          </a:p>
          <a:p>
            <a:pPr marL="342900" indent="-342900">
              <a:buAutoNum type="arabicPeriod"/>
            </a:pPr>
            <a:r>
              <a:rPr lang="en-US" dirty="0"/>
              <a:t>Disable it – </a:t>
            </a:r>
            <a:r>
              <a:rPr lang="en-US" i="1" dirty="0"/>
              <a:t>Disable Selected</a:t>
            </a:r>
          </a:p>
          <a:p>
            <a:pPr marL="342900" indent="-342900">
              <a:buAutoNum type="arabicPeriod"/>
            </a:pPr>
            <a:r>
              <a:rPr lang="en-US" dirty="0"/>
              <a:t>Press F8</a:t>
            </a:r>
          </a:p>
          <a:p>
            <a:pPr marL="342900" indent="-342900">
              <a:buAutoNum type="arabicPeriod"/>
            </a:pPr>
            <a:r>
              <a:rPr lang="en-US" dirty="0"/>
              <a:t>Choose ac analysis</a:t>
            </a:r>
          </a:p>
        </p:txBody>
      </p:sp>
      <p:pic>
        <p:nvPicPr>
          <p:cNvPr id="5" name="Image 4">
            <a:extLst>
              <a:ext uri="{FF2B5EF4-FFF2-40B4-BE49-F238E27FC236}">
                <a16:creationId xmlns:a16="http://schemas.microsoft.com/office/drawing/2014/main" id="{EBD0C2B1-BF05-4239-9086-C868E59A3038}"/>
              </a:ext>
            </a:extLst>
          </p:cNvPr>
          <p:cNvPicPr>
            <a:picLocks noChangeAspect="1"/>
          </p:cNvPicPr>
          <p:nvPr/>
        </p:nvPicPr>
        <p:blipFill>
          <a:blip r:embed="rId3"/>
          <a:stretch>
            <a:fillRect/>
          </a:stretch>
        </p:blipFill>
        <p:spPr>
          <a:xfrm>
            <a:off x="8115300" y="3148489"/>
            <a:ext cx="3800952" cy="3071336"/>
          </a:xfrm>
          <a:prstGeom prst="rect">
            <a:avLst/>
          </a:prstGeom>
        </p:spPr>
      </p:pic>
      <p:sp>
        <p:nvSpPr>
          <p:cNvPr id="6" name="Rectangle : coins arrondis 5">
            <a:extLst>
              <a:ext uri="{FF2B5EF4-FFF2-40B4-BE49-F238E27FC236}">
                <a16:creationId xmlns:a16="http://schemas.microsoft.com/office/drawing/2014/main" id="{2D4846AD-3EBD-4445-8C63-71AAA4C74773}"/>
              </a:ext>
            </a:extLst>
          </p:cNvPr>
          <p:cNvSpPr/>
          <p:nvPr/>
        </p:nvSpPr>
        <p:spPr>
          <a:xfrm>
            <a:off x="10629900" y="3657600"/>
            <a:ext cx="542925" cy="38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Connecteur droit avec flèche 7">
            <a:extLst>
              <a:ext uri="{FF2B5EF4-FFF2-40B4-BE49-F238E27FC236}">
                <a16:creationId xmlns:a16="http://schemas.microsoft.com/office/drawing/2014/main" id="{EF0A827E-9AAF-4917-B63C-79A5CF8A847E}"/>
              </a:ext>
            </a:extLst>
          </p:cNvPr>
          <p:cNvCxnSpPr>
            <a:cxnSpLocks/>
          </p:cNvCxnSpPr>
          <p:nvPr/>
        </p:nvCxnSpPr>
        <p:spPr>
          <a:xfrm>
            <a:off x="10896600" y="2924175"/>
            <a:ext cx="0" cy="6191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318C3929-490D-4A58-81BE-AA4AFFAFF0E2}"/>
              </a:ext>
            </a:extLst>
          </p:cNvPr>
          <p:cNvCxnSpPr/>
          <p:nvPr/>
        </p:nvCxnSpPr>
        <p:spPr>
          <a:xfrm>
            <a:off x="10363200" y="2924175"/>
            <a:ext cx="5334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EFCF2667-DAC5-4238-A6FA-282AA8B5E994}"/>
              </a:ext>
            </a:extLst>
          </p:cNvPr>
          <p:cNvSpPr txBox="1"/>
          <p:nvPr/>
        </p:nvSpPr>
        <p:spPr>
          <a:xfrm>
            <a:off x="209550" y="5772745"/>
            <a:ext cx="7505700" cy="923330"/>
          </a:xfrm>
          <a:prstGeom prst="rect">
            <a:avLst/>
          </a:prstGeom>
          <a:noFill/>
        </p:spPr>
        <p:txBody>
          <a:bodyPr wrap="square" rtlCol="0">
            <a:spAutoFit/>
          </a:bodyPr>
          <a:lstStyle/>
          <a:p>
            <a:pPr marL="285750" indent="-285750">
              <a:buFont typeface="Wingdings" panose="05000000000000000000" pitchFamily="2" charset="2"/>
              <a:buChar char="q"/>
            </a:pPr>
            <a:r>
              <a:rPr lang="en-US" i="1" dirty="0"/>
              <a:t>Step load</a:t>
            </a:r>
            <a:r>
              <a:rPr lang="en-US" dirty="0"/>
              <a:t>: disable the loading resistance, press F8 then check transient</a:t>
            </a:r>
          </a:p>
          <a:p>
            <a:pPr marL="285750" indent="-285750">
              <a:buFont typeface="Wingdings" panose="05000000000000000000" pitchFamily="2" charset="2"/>
              <a:buChar char="q"/>
            </a:pPr>
            <a:r>
              <a:rPr lang="en-US" i="1" dirty="0"/>
              <a:t>Ac sweep or steady-state</a:t>
            </a:r>
            <a:r>
              <a:rPr lang="en-US" dirty="0"/>
              <a:t>: disable the current source, press F8 then check ac analysis. The POP delivers the ac response and the operating waveforms.</a:t>
            </a:r>
          </a:p>
        </p:txBody>
      </p:sp>
    </p:spTree>
    <p:extLst>
      <p:ext uri="{BB962C8B-B14F-4D97-AF65-F5344CB8AC3E}">
        <p14:creationId xmlns:p14="http://schemas.microsoft.com/office/powerpoint/2010/main" val="2182632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822A473E-0310-41B1-8C78-F4C16874C90F}"/>
              </a:ext>
            </a:extLst>
          </p:cNvPr>
          <p:cNvPicPr>
            <a:picLocks noChangeAspect="1"/>
          </p:cNvPicPr>
          <p:nvPr/>
        </p:nvPicPr>
        <p:blipFill>
          <a:blip r:embed="rId2"/>
          <a:stretch>
            <a:fillRect/>
          </a:stretch>
        </p:blipFill>
        <p:spPr>
          <a:xfrm>
            <a:off x="180975" y="400050"/>
            <a:ext cx="6219825" cy="6260478"/>
          </a:xfrm>
          <a:prstGeom prst="rect">
            <a:avLst/>
          </a:prstGeom>
        </p:spPr>
      </p:pic>
      <p:sp>
        <p:nvSpPr>
          <p:cNvPr id="3" name="ZoneTexte 2">
            <a:extLst>
              <a:ext uri="{FF2B5EF4-FFF2-40B4-BE49-F238E27FC236}">
                <a16:creationId xmlns:a16="http://schemas.microsoft.com/office/drawing/2014/main" id="{9E8D8985-E352-4766-A05C-427344849ED7}"/>
              </a:ext>
            </a:extLst>
          </p:cNvPr>
          <p:cNvSpPr txBox="1"/>
          <p:nvPr/>
        </p:nvSpPr>
        <p:spPr>
          <a:xfrm>
            <a:off x="6829425" y="400050"/>
            <a:ext cx="4714875" cy="5632311"/>
          </a:xfrm>
          <a:prstGeom prst="rect">
            <a:avLst/>
          </a:prstGeom>
          <a:noFill/>
        </p:spPr>
        <p:txBody>
          <a:bodyPr wrap="square" rtlCol="0">
            <a:spAutoFit/>
          </a:bodyPr>
          <a:lstStyle/>
          <a:p>
            <a:pPr algn="just"/>
            <a:r>
              <a:rPr lang="en-US" dirty="0"/>
              <a:t>SIMPLIS® starts the ac analysis when the so-called periodic operating point or POP is found. The engine finds the exact point at which the converter is in a stable operating point also called steady-state operation. In this mode, the average current in any capacitor is extremely small (0 A in theory) while the average voltage across any inductor is also an extremely small value (0 V in theory). It happens that SIMPLIS® cannot find its POP and you have to help him converge. It can happen if you have selected a wrong target for a crossover frequency, a too aggressive phase margin or the converter can simply not be stabilized. Check the computed elements in the netlist to make sure there are no negative values. This is generally a sign of a wrong goal set for instance or a bad position of the double zeroes in the type 3 compensator. Running a transient analysis with a load resistance usually helps identify what is wrong.</a:t>
            </a:r>
          </a:p>
        </p:txBody>
      </p:sp>
    </p:spTree>
    <p:extLst>
      <p:ext uri="{BB962C8B-B14F-4D97-AF65-F5344CB8AC3E}">
        <p14:creationId xmlns:p14="http://schemas.microsoft.com/office/powerpoint/2010/main" val="10434080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BB5DB448-16E5-43BF-ABC3-17AAEA86C131}"/>
              </a:ext>
            </a:extLst>
          </p:cNvPr>
          <p:cNvSpPr txBox="1"/>
          <p:nvPr/>
        </p:nvSpPr>
        <p:spPr>
          <a:xfrm>
            <a:off x="3071664" y="5517232"/>
            <a:ext cx="6336704" cy="954107"/>
          </a:xfrm>
          <a:prstGeom prst="rect">
            <a:avLst/>
          </a:prstGeom>
          <a:noFill/>
        </p:spPr>
        <p:txBody>
          <a:bodyPr wrap="square" rtlCol="0">
            <a:spAutoFit/>
          </a:bodyPr>
          <a:lstStyle/>
          <a:p>
            <a:r>
              <a:rPr lang="en-US" sz="2000" dirty="0"/>
              <a:t>You have 130+ ready-to-simulate switching converters to play with and many of them work with the free demo!</a:t>
            </a:r>
          </a:p>
          <a:p>
            <a:r>
              <a:rPr lang="en-US" sz="1400" dirty="0"/>
              <a:t>April 2024</a:t>
            </a:r>
          </a:p>
        </p:txBody>
      </p:sp>
      <p:sp>
        <p:nvSpPr>
          <p:cNvPr id="6" name="Rectangle 5">
            <a:extLst>
              <a:ext uri="{FF2B5EF4-FFF2-40B4-BE49-F238E27FC236}">
                <a16:creationId xmlns:a16="http://schemas.microsoft.com/office/drawing/2014/main" id="{179457F7-5E5C-3B05-3D17-90DDA07234D8}"/>
              </a:ext>
            </a:extLst>
          </p:cNvPr>
          <p:cNvSpPr/>
          <p:nvPr/>
        </p:nvSpPr>
        <p:spPr>
          <a:xfrm>
            <a:off x="0" y="0"/>
            <a:ext cx="5447928" cy="332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Image 1">
            <a:extLst>
              <a:ext uri="{FF2B5EF4-FFF2-40B4-BE49-F238E27FC236}">
                <a16:creationId xmlns:a16="http://schemas.microsoft.com/office/drawing/2014/main" id="{4E1FB1DF-4015-535B-B1B5-B36FD1043ACE}"/>
              </a:ext>
            </a:extLst>
          </p:cNvPr>
          <p:cNvPicPr>
            <a:picLocks noChangeAspect="1"/>
          </p:cNvPicPr>
          <p:nvPr/>
        </p:nvPicPr>
        <p:blipFill>
          <a:blip r:embed="rId2"/>
          <a:stretch>
            <a:fillRect/>
          </a:stretch>
        </p:blipFill>
        <p:spPr>
          <a:xfrm>
            <a:off x="0" y="0"/>
            <a:ext cx="12192000" cy="5151772"/>
          </a:xfrm>
          <a:prstGeom prst="rect">
            <a:avLst/>
          </a:prstGeom>
        </p:spPr>
      </p:pic>
    </p:spTree>
    <p:extLst>
      <p:ext uri="{BB962C8B-B14F-4D97-AF65-F5344CB8AC3E}">
        <p14:creationId xmlns:p14="http://schemas.microsoft.com/office/powerpoint/2010/main" val="207010627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TotalTime>
  <Words>776</Words>
  <Application>Microsoft Office PowerPoint</Application>
  <PresentationFormat>Grand écran</PresentationFormat>
  <Paragraphs>41</Paragraphs>
  <Slides>7</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7</vt:i4>
      </vt:variant>
    </vt:vector>
  </HeadingPairs>
  <TitlesOfParts>
    <vt:vector size="12" baseType="lpstr">
      <vt:lpstr>Arial</vt:lpstr>
      <vt:lpstr>Calibri</vt:lpstr>
      <vt:lpstr>Calibri Light</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Totof</dc:creator>
  <cp:lastModifiedBy>Totof</cp:lastModifiedBy>
  <cp:revision>34</cp:revision>
  <dcterms:created xsi:type="dcterms:W3CDTF">2020-05-16T15:00:02Z</dcterms:created>
  <dcterms:modified xsi:type="dcterms:W3CDTF">2024-04-03T13:05:56Z</dcterms:modified>
</cp:coreProperties>
</file>